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20"/>
  </p:notesMasterIdLst>
  <p:sldIdLst>
    <p:sldId id="256" r:id="rId4"/>
    <p:sldId id="277" r:id="rId5"/>
    <p:sldId id="292" r:id="rId6"/>
    <p:sldId id="280" r:id="rId7"/>
    <p:sldId id="279" r:id="rId8"/>
    <p:sldId id="281" r:id="rId9"/>
    <p:sldId id="288" r:id="rId10"/>
    <p:sldId id="289" r:id="rId11"/>
    <p:sldId id="291" r:id="rId12"/>
    <p:sldId id="290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1B4E7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F7579-D14B-421A-924D-9CA5D5DF7FAE}" v="644" dt="2023-08-18T15:54:07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4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5011-5771-4072-BE46-CA9DDEFC8F69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B6DEC-DBCE-4652-B0D3-1D87D669D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B6DEC-DBCE-4652-B0D3-1D87D669D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 txBox="1">
            <a:spLocks/>
          </p:cNvSpPr>
          <p:nvPr/>
        </p:nvSpPr>
        <p:spPr bwMode="auto">
          <a:xfrm>
            <a:off x="88112" y="1976024"/>
            <a:ext cx="6391887" cy="307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6000" b="1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District 6200</a:t>
            </a:r>
          </a:p>
          <a:p>
            <a:pPr lvl="0" eaLnBrk="1" hangingPunct="1">
              <a:lnSpc>
                <a:spcPct val="90000"/>
              </a:lnSpc>
            </a:pPr>
            <a:endParaRPr lang="en-US" sz="6000" b="1" dirty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0" eaLnBrk="1" hangingPunct="1">
              <a:lnSpc>
                <a:spcPct val="90000"/>
              </a:lnSpc>
            </a:pPr>
            <a:r>
              <a:rPr lang="en-US" sz="4800" b="1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Club Engagement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4800" b="1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Workshop  8/19/23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BDC12E0-696E-977E-2AEE-789D8246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9" name="Picture 8" descr="A yellow and blue logo&#10;&#10;Description automatically generated">
            <a:extLst>
              <a:ext uri="{FF2B5EF4-FFF2-40B4-BE49-F238E27FC236}">
                <a16:creationId xmlns:a16="http://schemas.microsoft.com/office/drawing/2014/main" id="{3DC7DBB3-A7DD-C921-BC24-89C72452F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22765" y="1137730"/>
            <a:ext cx="8831527" cy="500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13. Benefactors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individuals or couples will inform The Rotary Foundation of their estate plans to include the Endowment Fund as a beneficiary or will make an outright gift of US$1,000 or more to the Endowment Fund?</a:t>
            </a:r>
            <a:r>
              <a:rPr lang="en-US" sz="2800" b="1" dirty="0">
                <a:highlight>
                  <a:srgbClr val="FFFF00"/>
                </a:highlight>
              </a:rPr>
              <a:t> </a:t>
            </a:r>
          </a:p>
          <a:p>
            <a:r>
              <a:rPr lang="en-US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14. Service Projects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service projects will your club complete during the Rotary year?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56236" y="99053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2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The Rotary Foundation &amp; Service Projects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4" name="Picture 3" descr="A yellow and blue logo&#10;&#10;Description automatically generated">
            <a:extLst>
              <a:ext uri="{FF2B5EF4-FFF2-40B4-BE49-F238E27FC236}">
                <a16:creationId xmlns:a16="http://schemas.microsoft.com/office/drawing/2014/main" id="{D09565A1-A454-E86F-54FA-910E99905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916927" y="1022365"/>
            <a:ext cx="6743874" cy="405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endParaRPr lang="en-US" sz="1200" dirty="0"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dirty="0">
                <a:latin typeface="Georgia" pitchFamily="18" charset="0"/>
              </a:rPr>
              <a:t>Young Leaders 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4000" dirty="0">
                <a:latin typeface="Georgia" pitchFamily="18" charset="0"/>
              </a:rPr>
              <a:t>&amp;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6000" dirty="0">
                <a:latin typeface="Georgia" pitchFamily="18" charset="0"/>
              </a:rPr>
              <a:t>Public Image Goals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05786" y="373206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</a:t>
            </a:r>
            <a:r>
              <a:rPr lang="en-US" sz="3600" b="1">
                <a:solidFill>
                  <a:schemeClr val="bg1"/>
                </a:solidFill>
                <a:latin typeface="Arial Narrow Bold" pitchFamily="-84" charset="0"/>
              </a:rPr>
              <a:t>Session #3</a:t>
            </a: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57B8C3A3-5092-F86C-2609-E573CCEA4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22765" y="1274530"/>
            <a:ext cx="883152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15. Rotaract clubs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new and existing Rotaract clubs will your club sponsor during the Rotary year?</a:t>
            </a:r>
            <a:endParaRPr lang="en-US" sz="2800" dirty="0"/>
          </a:p>
          <a:p>
            <a:r>
              <a:rPr lang="en-US" sz="800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16. Interact clubs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new and existing Interact clubs will your club sponsor during the Rotary year?</a:t>
            </a:r>
            <a:endParaRPr lang="en-US" sz="2800" dirty="0"/>
          </a:p>
          <a:p>
            <a:r>
              <a:rPr lang="en-US" sz="800" dirty="0">
                <a:highlight>
                  <a:srgbClr val="FFFF00"/>
                </a:highlight>
              </a:rPr>
              <a:t> 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17. Inbound Youth Exchange students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Rotary Youth Exchange students will your club host during the Rotary year?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56236" y="99053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3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Young Leaders and Public Image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D6779DDA-3525-D2AB-CC45-9761EB951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51193" y="1605654"/>
            <a:ext cx="847526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18. Outbound Youth Exchange students</a:t>
            </a:r>
            <a:endParaRPr lang="en-US" sz="3600" dirty="0"/>
          </a:p>
          <a:p>
            <a:r>
              <a:rPr lang="en-US" sz="2800" b="1" dirty="0"/>
              <a:t>How many Rotary Youth Exchange students will your club sponsor during the Rotary year?</a:t>
            </a:r>
            <a:endParaRPr lang="en-US" sz="2800" dirty="0"/>
          </a:p>
          <a:p>
            <a:r>
              <a:rPr lang="en-US" sz="2800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19. RYLA participation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individuals will your club sponsor to participate in Rotary Youth Leadership Awards (RYLA) events during the Rotary year?</a:t>
            </a:r>
            <a:endParaRPr lang="en-US" sz="2800" dirty="0"/>
          </a:p>
          <a:p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432117" y="184215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3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Young Leaders and Public Image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04B7A55F-9862-CCB2-0366-3729F4B84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36616" y="1419651"/>
            <a:ext cx="847526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20. Strategic plan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400" b="1" dirty="0"/>
              <a:t>Does your club have an up-to-date strategic plan?</a:t>
            </a:r>
            <a:endParaRPr lang="en-US" sz="2400" dirty="0"/>
          </a:p>
          <a:p>
            <a:r>
              <a:rPr lang="en-US" sz="800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21. Online presence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400" b="1" dirty="0"/>
              <a:t>Does your club’s branding (promotional materials, website, social media accounts)  use current and correct Rotary logos and portray members as People of Action?</a:t>
            </a:r>
            <a:endParaRPr lang="en-US" sz="2400" dirty="0"/>
          </a:p>
          <a:p>
            <a:r>
              <a:rPr lang="en-US" sz="800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22. Social activities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400" b="1" dirty="0"/>
              <a:t>How many social activities will your club hold outside of regular meetings during the Rotary year?</a:t>
            </a:r>
            <a:endParaRPr lang="en-US" sz="2400" dirty="0"/>
          </a:p>
          <a:p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432117" y="184215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3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Young Leaders and Public Image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3E2A908E-90DF-5861-B9D5-42615C629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51193" y="1479732"/>
            <a:ext cx="847526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23. Update website and social media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During the Rotary year, how many times per month will your club's website and social media accounts be updated to reflect current activities and information of interest to the public?​</a:t>
            </a:r>
            <a:endParaRPr lang="en-US" sz="2800" dirty="0"/>
          </a:p>
          <a:p>
            <a:r>
              <a:rPr lang="en-US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24. Media stories about club projects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media stories will cover your club's projects during the Rotary year?</a:t>
            </a:r>
            <a:endParaRPr lang="en-US" sz="2800" dirty="0"/>
          </a:p>
          <a:p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432117" y="184215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3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Young Leaders and Public Image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B09946AA-5043-05D2-98CA-090050436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7071" y="1767741"/>
            <a:ext cx="9179633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25. Use of official Rotary promotional materials</a:t>
            </a:r>
          </a:p>
          <a:p>
            <a:pPr lvl="0"/>
            <a:endParaRPr lang="en-US" sz="800" dirty="0">
              <a:highlight>
                <a:srgbClr val="FFFF00"/>
              </a:highlight>
            </a:endParaRPr>
          </a:p>
          <a:p>
            <a:r>
              <a:rPr lang="en-US" sz="2800" b="1" dirty="0"/>
              <a:t>Did your club use Rotary International’s promotional, advertising and public service materials (videos, social media graphics, digital banners, etc.) available in the Brand Center, to post/share content to promote Rotary in your community throughout the Rotary year?​</a:t>
            </a:r>
            <a:endParaRPr lang="en-US" sz="2800" dirty="0"/>
          </a:p>
          <a:p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432117" y="184215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3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Young Leaders and Public Image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8BB3C402-0AAC-F8F7-DEE8-142EA46ED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41271" y="1916038"/>
            <a:ext cx="7893615" cy="331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algn="ctr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dirty="0">
                <a:latin typeface="Georgia" pitchFamily="18" charset="0"/>
              </a:rPr>
              <a:t>My Rotary/RCC/Goal Setting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6000" i="1" dirty="0">
                <a:latin typeface="Georgia" pitchFamily="18" charset="0"/>
              </a:rPr>
              <a:t>The Rotary Citation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05786" y="373206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#1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4" name="Picture 3" descr="A yellow and blue logo&#10;&#10;Description automatically generated">
            <a:extLst>
              <a:ext uri="{FF2B5EF4-FFF2-40B4-BE49-F238E27FC236}">
                <a16:creationId xmlns:a16="http://schemas.microsoft.com/office/drawing/2014/main" id="{2384DBBA-387B-35B4-AC39-DB70D4D03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484926" y="2400861"/>
            <a:ext cx="7624689" cy="205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algn="ctr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dirty="0">
                <a:latin typeface="Georgia" pitchFamily="18" charset="0"/>
              </a:rPr>
              <a:t>Setting Membership Goals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05786" y="373206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#1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4" name="Picture 3" descr="A yellow and blue logo&#10;&#10;Description automatically generated">
            <a:extLst>
              <a:ext uri="{FF2B5EF4-FFF2-40B4-BE49-F238E27FC236}">
                <a16:creationId xmlns:a16="http://schemas.microsoft.com/office/drawing/2014/main" id="{2384DBBA-387B-35B4-AC39-DB70D4D03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12473" y="1267611"/>
            <a:ext cx="883152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1. Club membership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total members does your club want by the end of the Rotary year?</a:t>
            </a:r>
            <a:endParaRPr lang="en-US" sz="2800" dirty="0"/>
          </a:p>
          <a:p>
            <a:r>
              <a:rPr lang="en-US" sz="800" b="1" dirty="0"/>
              <a:t> </a:t>
            </a:r>
            <a:endParaRPr lang="en-US" sz="800" dirty="0"/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2. Service participation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members will participate in club service activities during the Rotary year?</a:t>
            </a:r>
            <a:endParaRPr lang="en-US" sz="2800" dirty="0"/>
          </a:p>
          <a:p>
            <a:r>
              <a:rPr lang="en-US" sz="800" b="1" dirty="0"/>
              <a:t> </a:t>
            </a:r>
            <a:r>
              <a:rPr lang="en-US" sz="800" dirty="0"/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3. New member sponsorship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members will sponsor a new club member during the Rotary year?</a:t>
            </a:r>
            <a:endParaRPr lang="en-US" sz="28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9706" y="92521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1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Club Membership and Engagement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4" name="Picture 3" descr="A yellow and blue logo&#10;&#10;Description automatically generated">
            <a:extLst>
              <a:ext uri="{FF2B5EF4-FFF2-40B4-BE49-F238E27FC236}">
                <a16:creationId xmlns:a16="http://schemas.microsoft.com/office/drawing/2014/main" id="{B2AD974A-C1DE-1396-CEC9-4A7B69814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56647" y="1668584"/>
            <a:ext cx="8430154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4. Rotary Action Group participation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club members will be members of at least one Rotary Action Group (RAG) during the Rotary year?</a:t>
            </a:r>
            <a:endParaRPr lang="en-US" sz="28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5. Leadership development participation</a:t>
            </a:r>
          </a:p>
          <a:p>
            <a:r>
              <a:rPr lang="en-US" sz="2800" b="1" dirty="0"/>
              <a:t>How many members will participate in leadership development programs or activities during the Rotary year?</a:t>
            </a:r>
            <a:endParaRPr lang="en-US" sz="2800" dirty="0"/>
          </a:p>
          <a:p>
            <a:endParaRPr lang="en-US" sz="4800" b="1" dirty="0">
              <a:latin typeface="Georgia" pitchFamily="18" charset="0"/>
            </a:endParaRPr>
          </a:p>
          <a:p>
            <a:endParaRPr lang="en-US" sz="4800" dirty="0"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9706" y="92521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1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Club Membership and Engagement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98AD3E59-9B2B-B4CF-52D2-C09CF4209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8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56236" y="1338943"/>
            <a:ext cx="883152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6. District conference attendance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members will attend your district conference?</a:t>
            </a:r>
            <a:endParaRPr lang="en-US" sz="2800" dirty="0"/>
          </a:p>
          <a:p>
            <a:r>
              <a:rPr lang="en-US" b="1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7. Rotary Fellowship participation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club members will be members of a Rotary Fellowship during the Rotary year?</a:t>
            </a:r>
            <a:endParaRPr lang="en-US" sz="2800" dirty="0"/>
          </a:p>
          <a:p>
            <a:r>
              <a:rPr lang="en-US" b="1" dirty="0">
                <a:highlight>
                  <a:srgbClr val="FFFF00"/>
                </a:highlight>
              </a:rPr>
              <a:t> </a:t>
            </a:r>
            <a:r>
              <a:rPr lang="en-US" dirty="0">
                <a:highlight>
                  <a:srgbClr val="FFFF00"/>
                </a:highlight>
              </a:rPr>
              <a:t> </a:t>
            </a: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8. District training participation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of your club's committee chairs will attend the district training assembly?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56236" y="99053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1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Club Membership and Engagement Goals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9CF3FA7D-4E6E-A7EE-2392-D1ED13297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62159" y="1384433"/>
            <a:ext cx="8659074" cy="408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endParaRPr lang="en-US" sz="1200" dirty="0"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dirty="0">
                <a:latin typeface="Georgia" pitchFamily="18" charset="0"/>
              </a:rPr>
              <a:t>The Rotary Foundation</a:t>
            </a:r>
          </a:p>
          <a:p>
            <a:pPr algn="ctr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sz="4000" dirty="0">
                <a:latin typeface="Georgia" pitchFamily="18" charset="0"/>
              </a:rPr>
              <a:t>&amp;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dirty="0">
                <a:latin typeface="Georgia" pitchFamily="18" charset="0"/>
              </a:rPr>
              <a:t>Service Projects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05786" y="373206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2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567C2F73-5149-8DF4-9CC2-B9D27BD5B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3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9706" y="1535207"/>
            <a:ext cx="883152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9. Annual Fund Contributions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much money will be contributed to The Rotary Foundation Annual Fund by your club and its members during the Rotary year?</a:t>
            </a:r>
            <a:r>
              <a:rPr lang="en-US" sz="2800" b="1" dirty="0">
                <a:highlight>
                  <a:srgbClr val="FFFF00"/>
                </a:highlight>
              </a:rPr>
              <a:t> </a:t>
            </a:r>
          </a:p>
          <a:p>
            <a:endParaRPr lang="en-US" sz="2800" b="1" dirty="0">
              <a:highlight>
                <a:srgbClr val="FFFF00"/>
              </a:highlight>
            </a:endParaRP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10. PolioPlus Fund Contributions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much money will be contributed to The Rotary Foundation PolioPlus Fund by your club and its members during the Rotary year?</a:t>
            </a:r>
            <a:r>
              <a:rPr lang="en-US" sz="2800" b="1" dirty="0">
                <a:highlight>
                  <a:srgbClr val="FFFF00"/>
                </a:highlight>
              </a:rPr>
              <a:t> </a:t>
            </a:r>
          </a:p>
          <a:p>
            <a:r>
              <a:rPr lang="en-US" dirty="0">
                <a:highlight>
                  <a:srgbClr val="FFFF00"/>
                </a:highlight>
              </a:rPr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56236" y="99053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2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The Rotary Foundation &amp; Service Projects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6" name="Picture 5" descr="A yellow and blue logo&#10;&#10;Description automatically generated">
            <a:extLst>
              <a:ext uri="{FF2B5EF4-FFF2-40B4-BE49-F238E27FC236}">
                <a16:creationId xmlns:a16="http://schemas.microsoft.com/office/drawing/2014/main" id="{79FB240C-989C-01E3-A23F-1A93A8D8C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22765" y="1371325"/>
            <a:ext cx="8831527" cy="418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en-US" sz="3600" b="1" dirty="0">
                <a:highlight>
                  <a:srgbClr val="FFFF00"/>
                </a:highlight>
              </a:rPr>
              <a:t>11. Major Gifts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3200" b="1" dirty="0"/>
              <a:t>How many single outright donations of US$10,000 or more will be made by individuals associated with your club during the Rotary year? </a:t>
            </a:r>
          </a:p>
          <a:p>
            <a:endParaRPr lang="en-US" sz="2800" b="1" dirty="0">
              <a:highlight>
                <a:srgbClr val="FFFF00"/>
              </a:highlight>
            </a:endParaRPr>
          </a:p>
          <a:p>
            <a:pPr lvl="0"/>
            <a:r>
              <a:rPr lang="en-US" sz="3600" b="1" dirty="0">
                <a:highlight>
                  <a:srgbClr val="FFFF00"/>
                </a:highlight>
              </a:rPr>
              <a:t>12. Bequest Society Members</a:t>
            </a:r>
            <a:endParaRPr lang="en-US" sz="3600" dirty="0">
              <a:highlight>
                <a:srgbClr val="FFFF00"/>
              </a:highlight>
            </a:endParaRPr>
          </a:p>
          <a:p>
            <a:r>
              <a:rPr lang="en-US" sz="2800" b="1" dirty="0"/>
              <a:t>How many individuals or couples will inform The Rotary Foundation of their plans to leave US$10,000 or more to The Rotary Foundation through their estate?</a:t>
            </a:r>
            <a:r>
              <a:rPr lang="en-US" sz="2800" b="1" dirty="0">
                <a:highlight>
                  <a:srgbClr val="FFFF00"/>
                </a:highlight>
              </a:rPr>
              <a:t> 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56236" y="99053"/>
            <a:ext cx="8764587" cy="123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District 6200 Session # 2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  <a:latin typeface="Arial Narrow Bold" pitchFamily="-8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The Rotary Foundation &amp; Service Projects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A93D7C2-CFDC-0593-AAE9-FDB340807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00" y="5835635"/>
            <a:ext cx="2016633" cy="806653"/>
          </a:xfrm>
          <a:prstGeom prst="rect">
            <a:avLst/>
          </a:prstGeom>
        </p:spPr>
      </p:pic>
      <p:pic>
        <p:nvPicPr>
          <p:cNvPr id="3" name="Picture 2" descr="A yellow and blue logo&#10;&#10;Description automatically generated">
            <a:extLst>
              <a:ext uri="{FF2B5EF4-FFF2-40B4-BE49-F238E27FC236}">
                <a16:creationId xmlns:a16="http://schemas.microsoft.com/office/drawing/2014/main" id="{59DB0892-03DD-ED86-1E89-42411F68E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655" y="5715473"/>
            <a:ext cx="1734345" cy="10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741</TotalTime>
  <Words>823</Words>
  <Application>Microsoft Office PowerPoint</Application>
  <PresentationFormat>On-screen Show (4:3)</PresentationFormat>
  <Paragraphs>134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Frank Bradshaw</cp:lastModifiedBy>
  <cp:revision>53</cp:revision>
  <cp:lastPrinted>2013-06-19T15:45:56Z</cp:lastPrinted>
  <dcterms:created xsi:type="dcterms:W3CDTF">2014-10-24T15:47:10Z</dcterms:created>
  <dcterms:modified xsi:type="dcterms:W3CDTF">2023-08-22T02:39:08Z</dcterms:modified>
</cp:coreProperties>
</file>